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94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94360" y="1554480"/>
            <a:ext cx="685800" cy="91440"/>
          </a:xfrm>
          <a:prstGeom prst="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4360" y="1828800"/>
            <a:ext cx="10789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100" b="1">
                <a:solidFill>
                  <a:srgbClr val="12305B"/>
                </a:solidFill>
                <a:latin typeface="Aptos"/>
              </a:rPr>
              <a:t>¡Vive un año que puede cambiar tu vida!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2542032"/>
            <a:ext cx="104241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F4E79"/>
                </a:solidFill>
                <a:latin typeface="Aptos"/>
              </a:rPr>
              <a:t>Programa de Intercambio de Jóvenes Rotary
Modalidad Largo Plazo • 2027–2028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3794760"/>
            <a:ext cx="106070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232A34"/>
                </a:solidFill>
                <a:latin typeface="Aptos"/>
              </a:rPr>
              <a:t>Estudia, vive con familias anfitrionas, conoce otra cultura y conviértete en embajador de México.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434840"/>
            <a:ext cx="1097280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7240" y="4574340"/>
            <a:ext cx="104241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 dirty="0">
                <a:solidFill>
                  <a:srgbClr val="12305B"/>
                </a:solidFill>
                <a:latin typeface="Aptos"/>
              </a:rPr>
              <a:t>ESPACIO PARA DATOS DEL CLUB ROTARIO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5440680"/>
            <a:ext cx="10424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0" dirty="0">
                <a:solidFill>
                  <a:srgbClr val="232A34"/>
                </a:solidFill>
                <a:latin typeface="Aptos"/>
              </a:rPr>
              <a:t>Club: ____________________   •   </a:t>
            </a:r>
            <a:r>
              <a:rPr b="0" dirty="0" err="1">
                <a:solidFill>
                  <a:srgbClr val="232A34"/>
                </a:solidFill>
                <a:latin typeface="Aptos"/>
              </a:rPr>
              <a:t>Contacto</a:t>
            </a:r>
            <a:r>
              <a:rPr b="0" dirty="0">
                <a:solidFill>
                  <a:srgbClr val="232A34"/>
                </a:solidFill>
                <a:latin typeface="Aptos"/>
              </a:rPr>
              <a:t>: ____________________   •   Tel./WhatsApp: ____________________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73952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2305B"/>
                </a:solidFill>
                <a:latin typeface="Aptos"/>
              </a:rPr>
              <a:t>ROTARY YOUTH EXCHANGE • DISTRITO 4185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09760" y="6473952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12305B"/>
                </a:solidFill>
                <a:latin typeface="Aptos"/>
              </a:rPr>
              <a:t>Generación 2027–2028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C3E100B-093F-A575-C8C8-9BD91FB30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56" y="59690"/>
            <a:ext cx="4124902" cy="9569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CFC0B5-1926-7DB3-0159-4E45CE63C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4025" y="59690"/>
            <a:ext cx="1565305" cy="9657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320040"/>
            <a:ext cx="502920" cy="73152"/>
          </a:xfrm>
          <a:prstGeom prst="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201168"/>
            <a:ext cx="10424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dirty="0">
                <a:solidFill>
                  <a:srgbClr val="FFFFFF"/>
                </a:solidFill>
                <a:latin typeface="Aptos"/>
              </a:rPr>
              <a:t>¿</a:t>
            </a:r>
            <a:r>
              <a:rPr sz="2800" b="1" dirty="0" err="1">
                <a:solidFill>
                  <a:srgbClr val="FFFFFF"/>
                </a:solidFill>
                <a:latin typeface="Aptos"/>
              </a:rPr>
              <a:t>Quién</a:t>
            </a:r>
            <a:r>
              <a:rPr sz="28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800" b="1" dirty="0" err="1">
                <a:solidFill>
                  <a:srgbClr val="FFFFFF"/>
                </a:solidFill>
                <a:latin typeface="Aptos"/>
              </a:rPr>
              <a:t>puede</a:t>
            </a:r>
            <a:r>
              <a:rPr sz="28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800" b="1" dirty="0" err="1">
                <a:solidFill>
                  <a:srgbClr val="FFFFFF"/>
                </a:solidFill>
                <a:latin typeface="Aptos"/>
              </a:rPr>
              <a:t>participar</a:t>
            </a:r>
            <a:r>
              <a:rPr sz="2800" b="1" dirty="0">
                <a:solidFill>
                  <a:srgbClr val="FFFFFF"/>
                </a:solidFill>
                <a:latin typeface="Aptos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325880"/>
            <a:ext cx="5257800" cy="1261872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1490472"/>
            <a:ext cx="14173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F7A800"/>
                </a:solidFill>
                <a:latin typeface="Aptos"/>
              </a:rPr>
              <a:t>EDAD</a:t>
            </a:r>
            <a:endParaRPr sz="1400" b="1" dirty="0">
              <a:solidFill>
                <a:srgbClr val="F7A800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5886" y="1551547"/>
            <a:ext cx="3707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dirty="0" err="1">
                <a:solidFill>
                  <a:srgbClr val="232A34"/>
                </a:solidFill>
                <a:latin typeface="Aptos"/>
              </a:rPr>
              <a:t>Nacidos</a:t>
            </a:r>
            <a:r>
              <a:rPr sz="1600" b="0" dirty="0">
                <a:solidFill>
                  <a:srgbClr val="232A34"/>
                </a:solidFill>
                <a:latin typeface="Aptos"/>
              </a:rPr>
              <a:t> antes del 1° de </a:t>
            </a:r>
            <a:r>
              <a:rPr sz="1600" b="0" dirty="0" err="1">
                <a:solidFill>
                  <a:srgbClr val="232A34"/>
                </a:solidFill>
                <a:latin typeface="Aptos"/>
              </a:rPr>
              <a:t>julio</a:t>
            </a:r>
            <a:r>
              <a:rPr sz="1600" b="0" dirty="0">
                <a:solidFill>
                  <a:srgbClr val="232A34"/>
                </a:solidFill>
                <a:latin typeface="Aptos"/>
              </a:rPr>
              <a:t> de 2012 y </a:t>
            </a:r>
            <a:r>
              <a:rPr sz="1600" b="0" dirty="0" err="1">
                <a:solidFill>
                  <a:srgbClr val="232A34"/>
                </a:solidFill>
                <a:latin typeface="Aptos"/>
              </a:rPr>
              <a:t>después</a:t>
            </a:r>
            <a:r>
              <a:rPr sz="1600" b="0" dirty="0">
                <a:solidFill>
                  <a:srgbClr val="232A34"/>
                </a:solidFill>
                <a:latin typeface="Aptos"/>
              </a:rPr>
              <a:t> del 1° de </a:t>
            </a:r>
            <a:r>
              <a:rPr sz="1600" b="0" dirty="0" err="1">
                <a:solidFill>
                  <a:srgbClr val="232A34"/>
                </a:solidFill>
                <a:latin typeface="Aptos"/>
              </a:rPr>
              <a:t>septiembre</a:t>
            </a:r>
            <a:r>
              <a:rPr sz="1600" b="0" dirty="0">
                <a:solidFill>
                  <a:srgbClr val="232A34"/>
                </a:solidFill>
                <a:latin typeface="Aptos"/>
              </a:rPr>
              <a:t> de 2009.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325880"/>
            <a:ext cx="5257800" cy="1261872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83680" y="1490472"/>
            <a:ext cx="1417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dirty="0">
                <a:solidFill>
                  <a:srgbClr val="F7A800"/>
                </a:solidFill>
                <a:latin typeface="Aptos"/>
              </a:rPr>
              <a:t>PROMEDIO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79" y="1463039"/>
            <a:ext cx="33832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dirty="0" err="1">
                <a:solidFill>
                  <a:srgbClr val="232A34"/>
                </a:solidFill>
                <a:latin typeface="Aptos"/>
              </a:rPr>
              <a:t>Promedio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académico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mínimo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de 8.0.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2898648"/>
            <a:ext cx="5257800" cy="1261872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68680" y="3063240"/>
            <a:ext cx="14173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F7A800"/>
                </a:solidFill>
                <a:latin typeface="Aptos"/>
              </a:rPr>
              <a:t>ROTARY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40280" y="3035808"/>
            <a:ext cx="33832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dirty="0">
                <a:solidFill>
                  <a:srgbClr val="232A34"/>
                </a:solidFill>
                <a:latin typeface="Aptos"/>
              </a:rPr>
              <a:t>No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necesitas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ser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hijo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de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rotario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55080" y="2898648"/>
            <a:ext cx="5257800" cy="1261872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83680" y="3063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dirty="0">
                <a:solidFill>
                  <a:srgbClr val="F7A800"/>
                </a:solidFill>
                <a:latin typeface="Aptos"/>
              </a:rPr>
              <a:t>PATROCINIO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55279" y="3035808"/>
            <a:ext cx="33832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dirty="0">
                <a:solidFill>
                  <a:srgbClr val="232A34"/>
                </a:solidFill>
                <a:latin typeface="Aptos"/>
              </a:rPr>
              <a:t>Ser </a:t>
            </a:r>
            <a:r>
              <a:rPr b="0" dirty="0" err="1">
                <a:solidFill>
                  <a:srgbClr val="232A34"/>
                </a:solidFill>
                <a:latin typeface="Aptos"/>
              </a:rPr>
              <a:t>patrocinado</a:t>
            </a:r>
            <a:r>
              <a:rPr b="0" dirty="0">
                <a:solidFill>
                  <a:srgbClr val="232A34"/>
                </a:solidFill>
                <a:latin typeface="Aptos"/>
              </a:rPr>
              <a:t> </a:t>
            </a:r>
            <a:r>
              <a:rPr b="0" dirty="0" err="1">
                <a:solidFill>
                  <a:srgbClr val="232A34"/>
                </a:solidFill>
                <a:latin typeface="Aptos"/>
              </a:rPr>
              <a:t>por</a:t>
            </a:r>
            <a:r>
              <a:rPr b="0" dirty="0">
                <a:solidFill>
                  <a:srgbClr val="232A34"/>
                </a:solidFill>
                <a:latin typeface="Aptos"/>
              </a:rPr>
              <a:t> un Club </a:t>
            </a:r>
            <a:r>
              <a:rPr b="0" dirty="0" err="1">
                <a:solidFill>
                  <a:srgbClr val="232A34"/>
                </a:solidFill>
                <a:latin typeface="Aptos"/>
              </a:rPr>
              <a:t>Rotario</a:t>
            </a:r>
            <a:r>
              <a:rPr b="0" dirty="0">
                <a:solidFill>
                  <a:srgbClr val="232A34"/>
                </a:solidFill>
                <a:latin typeface="Aptos"/>
              </a:rPr>
              <a:t> del Distrito 4185 y </a:t>
            </a:r>
            <a:r>
              <a:rPr b="0" dirty="0" err="1">
                <a:solidFill>
                  <a:srgbClr val="232A34"/>
                </a:solidFill>
                <a:latin typeface="Aptos"/>
              </a:rPr>
              <a:t>residir</a:t>
            </a:r>
            <a:r>
              <a:rPr b="0" dirty="0">
                <a:solidFill>
                  <a:srgbClr val="232A34"/>
                </a:solidFill>
                <a:latin typeface="Aptos"/>
              </a:rPr>
              <a:t> </a:t>
            </a:r>
            <a:r>
              <a:rPr b="0" dirty="0" err="1">
                <a:solidFill>
                  <a:srgbClr val="232A34"/>
                </a:solidFill>
                <a:latin typeface="Aptos"/>
              </a:rPr>
              <a:t>en</a:t>
            </a:r>
            <a:r>
              <a:rPr b="0" dirty="0">
                <a:solidFill>
                  <a:srgbClr val="232A34"/>
                </a:solidFill>
                <a:latin typeface="Aptos"/>
              </a:rPr>
              <a:t> la </a:t>
            </a:r>
            <a:r>
              <a:rPr b="0" dirty="0" err="1">
                <a:solidFill>
                  <a:srgbClr val="232A34"/>
                </a:solidFill>
                <a:latin typeface="Aptos"/>
              </a:rPr>
              <a:t>misma</a:t>
            </a:r>
            <a:r>
              <a:rPr b="0" dirty="0">
                <a:solidFill>
                  <a:srgbClr val="232A34"/>
                </a:solidFill>
                <a:latin typeface="Aptos"/>
              </a:rPr>
              <a:t> ciudad del club.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4471416"/>
            <a:ext cx="5257800" cy="1261872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68680" y="4636007"/>
            <a:ext cx="14173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F7A800"/>
                </a:solidFill>
                <a:latin typeface="Aptos"/>
              </a:rPr>
              <a:t>PERFIL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40280" y="4608576"/>
            <a:ext cx="33832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dirty="0" err="1">
                <a:solidFill>
                  <a:srgbClr val="232A34"/>
                </a:solidFill>
                <a:latin typeface="Aptos"/>
              </a:rPr>
              <a:t>Responsable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,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buen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estudiante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y con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facilidad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para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los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idiomas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355080" y="4471416"/>
            <a:ext cx="5257800" cy="1261872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83680" y="4636007"/>
            <a:ext cx="14173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F7A800"/>
                </a:solidFill>
                <a:latin typeface="Aptos"/>
              </a:rPr>
              <a:t>SALUD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55279" y="4608576"/>
            <a:ext cx="3383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dirty="0" err="1">
                <a:solidFill>
                  <a:srgbClr val="232A34"/>
                </a:solidFill>
                <a:latin typeface="Aptos"/>
              </a:rPr>
              <a:t>Esquema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de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vacunación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completo</a:t>
            </a:r>
            <a:r>
              <a:rPr lang="es-ES" sz="2000" dirty="0">
                <a:solidFill>
                  <a:srgbClr val="232A34"/>
                </a:solidFill>
                <a:latin typeface="Aptos"/>
              </a:rPr>
              <a:t>.</a:t>
            </a:r>
            <a:endParaRPr sz="20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2920" y="6473952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2305B"/>
                </a:solidFill>
                <a:latin typeface="Aptos"/>
              </a:rPr>
              <a:t>ROTARY YOUTH EXCHANGE • DISTRITO 4185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09760" y="6473952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12305B"/>
                </a:solidFill>
                <a:latin typeface="Aptos"/>
              </a:rPr>
              <a:t>Generación 2027–2028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33BE025-A81B-FCFD-2D5B-D722B305DEBE}"/>
              </a:ext>
            </a:extLst>
          </p:cNvPr>
          <p:cNvGrpSpPr/>
          <p:nvPr/>
        </p:nvGrpSpPr>
        <p:grpSpPr>
          <a:xfrm>
            <a:off x="7852882" y="138396"/>
            <a:ext cx="4057177" cy="705212"/>
            <a:chOff x="7852882" y="138396"/>
            <a:chExt cx="4057177" cy="705212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1246E60-6B3A-B266-32A8-22190BAF1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2882" y="224176"/>
              <a:ext cx="2570064" cy="59620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E213BF2-50E9-CAB3-76D6-07F328E78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67059" y="138396"/>
              <a:ext cx="1143000" cy="7052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320040"/>
            <a:ext cx="502920" cy="73152"/>
          </a:xfrm>
          <a:prstGeom prst="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201168"/>
            <a:ext cx="10424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Inversión del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658368"/>
            <a:ext cx="10241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DCE4EF"/>
                </a:solidFill>
                <a:latin typeface="Aptos"/>
              </a:rPr>
              <a:t>Fechas y conceptos principales de la convocatoria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298448"/>
            <a:ext cx="10835640" cy="713232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444751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12305B"/>
                </a:solidFill>
                <a:latin typeface="Aptos"/>
              </a:rPr>
              <a:t>$4,500 MXN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78477" y="1433375"/>
            <a:ext cx="39703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dirty="0" err="1">
                <a:solidFill>
                  <a:srgbClr val="232A34"/>
                </a:solidFill>
                <a:latin typeface="Aptos"/>
              </a:rPr>
              <a:t>Inscripción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no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reembolsable</a:t>
            </a:r>
            <a:endParaRPr sz="24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37320" y="1435607"/>
            <a:ext cx="2240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400" b="1" dirty="0">
                <a:solidFill>
                  <a:srgbClr val="1F4E79"/>
                </a:solidFill>
                <a:latin typeface="Aptos"/>
              </a:rPr>
              <a:t>30 </a:t>
            </a:r>
            <a:r>
              <a:rPr sz="2400" b="1" dirty="0" err="1">
                <a:solidFill>
                  <a:srgbClr val="1F4E79"/>
                </a:solidFill>
                <a:latin typeface="Aptos"/>
              </a:rPr>
              <a:t>nov</a:t>
            </a:r>
            <a:r>
              <a:rPr sz="2400" b="1" dirty="0">
                <a:solidFill>
                  <a:srgbClr val="1F4E79"/>
                </a:solidFill>
                <a:latin typeface="Aptos"/>
              </a:rPr>
              <a:t> 2026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231136"/>
            <a:ext cx="10835640" cy="713232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01974" y="2347775"/>
            <a:ext cx="20536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12305B"/>
                </a:solidFill>
                <a:latin typeface="Aptos"/>
              </a:rPr>
              <a:t>$18,000 MXN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68757" y="2322576"/>
            <a:ext cx="18910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dirty="0">
                <a:solidFill>
                  <a:srgbClr val="232A34"/>
                </a:solidFill>
                <a:latin typeface="Aptos"/>
              </a:rPr>
              <a:t>Primer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pago</a:t>
            </a:r>
            <a:endParaRPr sz="24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37320" y="2368296"/>
            <a:ext cx="2240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400" b="1">
                <a:solidFill>
                  <a:srgbClr val="1F4E79"/>
                </a:solidFill>
                <a:latin typeface="Aptos"/>
              </a:rPr>
              <a:t>30 nov 2026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3163824"/>
            <a:ext cx="10835640" cy="713232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01974" y="3269087"/>
            <a:ext cx="21136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12305B"/>
                </a:solidFill>
                <a:latin typeface="Aptos"/>
              </a:rPr>
              <a:t>$18,000 MXN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74720" y="3269087"/>
            <a:ext cx="5760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>
                <a:solidFill>
                  <a:srgbClr val="232A34"/>
                </a:solidFill>
                <a:latin typeface="Aptos"/>
              </a:rPr>
              <a:t>Segundo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pago</a:t>
            </a:r>
            <a:endParaRPr sz="24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037320" y="3300984"/>
            <a:ext cx="2240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400" b="1">
                <a:solidFill>
                  <a:srgbClr val="1F4E79"/>
                </a:solidFill>
                <a:latin typeface="Aptos"/>
              </a:rPr>
              <a:t>31 ene 2027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4096512"/>
            <a:ext cx="10835640" cy="713232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14400" y="4242816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12305B"/>
                </a:solidFill>
                <a:latin typeface="Aptos"/>
              </a:rPr>
              <a:t>$500 USD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4247495"/>
            <a:ext cx="5760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 err="1">
                <a:solidFill>
                  <a:srgbClr val="232A34"/>
                </a:solidFill>
                <a:latin typeface="Aptos"/>
              </a:rPr>
              <a:t>Donativo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en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efectivo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•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hijo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de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rotario</a:t>
            </a:r>
            <a:endParaRPr sz="24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037320" y="4233672"/>
            <a:ext cx="2240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400" b="1">
                <a:solidFill>
                  <a:srgbClr val="1F4E79"/>
                </a:solidFill>
                <a:latin typeface="Aptos"/>
              </a:rPr>
              <a:t>5 dic 2026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85800" y="5029200"/>
            <a:ext cx="10835640" cy="713232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14400" y="5175504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12305B"/>
                </a:solidFill>
                <a:latin typeface="Aptos"/>
              </a:rPr>
              <a:t>$600 USD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74720" y="5180183"/>
            <a:ext cx="5760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 err="1">
                <a:solidFill>
                  <a:srgbClr val="232A34"/>
                </a:solidFill>
                <a:latin typeface="Aptos"/>
              </a:rPr>
              <a:t>Donativo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en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efectivo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•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hijo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de NO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rotario</a:t>
            </a:r>
            <a:endParaRPr sz="24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037320" y="5166360"/>
            <a:ext cx="2240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400" b="1">
                <a:solidFill>
                  <a:srgbClr val="1F4E79"/>
                </a:solidFill>
                <a:latin typeface="Aptos"/>
              </a:rPr>
              <a:t>5 dic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7240" y="5876466"/>
            <a:ext cx="10607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rgbClr val="232A34"/>
                </a:solidFill>
                <a:latin typeface="Aptos"/>
              </a:rPr>
              <a:t>  (</a:t>
            </a:r>
            <a:r>
              <a:rPr b="1" dirty="0">
                <a:solidFill>
                  <a:srgbClr val="232A34"/>
                </a:solidFill>
                <a:latin typeface="Aptos"/>
              </a:rPr>
              <a:t>No hay </a:t>
            </a:r>
            <a:r>
              <a:rPr b="1" dirty="0" err="1">
                <a:solidFill>
                  <a:srgbClr val="232A34"/>
                </a:solidFill>
                <a:latin typeface="Aptos"/>
              </a:rPr>
              <a:t>reembolso</a:t>
            </a:r>
            <a:r>
              <a:rPr lang="es-MX" b="1" dirty="0">
                <a:solidFill>
                  <a:srgbClr val="232A34"/>
                </a:solidFill>
                <a:latin typeface="Aptos"/>
              </a:rPr>
              <a:t>s</a:t>
            </a:r>
            <a:r>
              <a:rPr b="1" dirty="0">
                <a:solidFill>
                  <a:srgbClr val="232A34"/>
                </a:solidFill>
                <a:latin typeface="Aptos"/>
              </a:rPr>
              <a:t> </a:t>
            </a:r>
            <a:r>
              <a:rPr b="1" dirty="0" err="1">
                <a:solidFill>
                  <a:srgbClr val="232A34"/>
                </a:solidFill>
                <a:latin typeface="Aptos"/>
              </a:rPr>
              <a:t>por</a:t>
            </a:r>
            <a:r>
              <a:rPr b="1" dirty="0">
                <a:solidFill>
                  <a:srgbClr val="232A34"/>
                </a:solidFill>
                <a:latin typeface="Aptos"/>
              </a:rPr>
              <a:t> </a:t>
            </a:r>
            <a:r>
              <a:rPr b="1" dirty="0" err="1">
                <a:solidFill>
                  <a:srgbClr val="232A34"/>
                </a:solidFill>
                <a:latin typeface="Aptos"/>
              </a:rPr>
              <a:t>regreso</a:t>
            </a:r>
            <a:r>
              <a:rPr b="1" dirty="0">
                <a:solidFill>
                  <a:srgbClr val="232A34"/>
                </a:solidFill>
                <a:latin typeface="Aptos"/>
              </a:rPr>
              <a:t> </a:t>
            </a:r>
            <a:r>
              <a:rPr b="1" dirty="0" err="1">
                <a:solidFill>
                  <a:srgbClr val="232A34"/>
                </a:solidFill>
                <a:latin typeface="Aptos"/>
              </a:rPr>
              <a:t>anticipado</a:t>
            </a:r>
            <a:r>
              <a:rPr b="1" dirty="0">
                <a:solidFill>
                  <a:srgbClr val="232A34"/>
                </a:solidFill>
                <a:latin typeface="Aptos"/>
              </a:rPr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6473952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2305B"/>
                </a:solidFill>
                <a:latin typeface="Aptos"/>
              </a:rPr>
              <a:t>ROTARY YOUTH EXCHANGE • DISTRITO 4185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509760" y="6473952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12305B"/>
                </a:solidFill>
                <a:latin typeface="Aptos"/>
              </a:rPr>
              <a:t>Generación 2027–2028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E0632AB-A132-5E33-C8FF-DCC780DD0A61}"/>
              </a:ext>
            </a:extLst>
          </p:cNvPr>
          <p:cNvGrpSpPr/>
          <p:nvPr/>
        </p:nvGrpSpPr>
        <p:grpSpPr>
          <a:xfrm>
            <a:off x="7852882" y="138396"/>
            <a:ext cx="4057177" cy="705212"/>
            <a:chOff x="7852882" y="138396"/>
            <a:chExt cx="4057177" cy="705212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807D9A0-1FBB-D694-8829-5764C7A87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2882" y="224176"/>
              <a:ext cx="2570064" cy="596209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1BD0030-3438-0144-69FE-D01FB2455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67059" y="138396"/>
              <a:ext cx="1143000" cy="7052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320040"/>
            <a:ext cx="502920" cy="73152"/>
          </a:xfrm>
          <a:prstGeom prst="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201168"/>
            <a:ext cx="10424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¿Qué otros gastos cubre la familia?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417320"/>
            <a:ext cx="516636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581912"/>
            <a:ext cx="411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dirty="0">
                <a:solidFill>
                  <a:srgbClr val="F7A800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563624"/>
            <a:ext cx="4069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dirty="0" err="1">
                <a:solidFill>
                  <a:srgbClr val="232A34"/>
                </a:solidFill>
                <a:latin typeface="Aptos"/>
              </a:rPr>
              <a:t>Transportación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aérea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y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terrestre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al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país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asignado</a:t>
            </a:r>
            <a:endParaRPr sz="24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355080" y="1417320"/>
            <a:ext cx="516636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83680" y="1581912"/>
            <a:ext cx="411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7A800"/>
                </a:solidFill>
                <a:latin typeface="Apto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2320" y="1563624"/>
            <a:ext cx="4069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>
                <a:solidFill>
                  <a:srgbClr val="232A34"/>
                </a:solidFill>
                <a:latin typeface="Aptos"/>
              </a:rPr>
              <a:t>Pasaporte, visa y otros trámites migratorios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2926080"/>
            <a:ext cx="516636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14400" y="3090672"/>
            <a:ext cx="411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7A800"/>
                </a:solidFill>
                <a:latin typeface="Aptos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72384"/>
            <a:ext cx="4069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>
                <a:solidFill>
                  <a:srgbClr val="232A34"/>
                </a:solidFill>
                <a:latin typeface="Aptos"/>
              </a:rPr>
              <a:t>Seguro obligatorio según el país/distrito anfitrión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55080" y="2926080"/>
            <a:ext cx="516636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83680" y="3090672"/>
            <a:ext cx="411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dirty="0">
                <a:solidFill>
                  <a:srgbClr val="F7A800"/>
                </a:solidFill>
                <a:latin typeface="Aptos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0" y="3109168"/>
            <a:ext cx="4069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dirty="0" err="1">
                <a:solidFill>
                  <a:srgbClr val="232A34"/>
                </a:solidFill>
                <a:latin typeface="Aptos"/>
              </a:rPr>
              <a:t>Ropa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, pines y souvenirs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4434840"/>
            <a:ext cx="516636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14400" y="4599431"/>
            <a:ext cx="411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7A800"/>
                </a:solidFill>
                <a:latin typeface="Aptos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581144"/>
            <a:ext cx="4069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>
                <a:solidFill>
                  <a:srgbClr val="232A34"/>
                </a:solidFill>
                <a:latin typeface="Aptos"/>
              </a:rPr>
              <a:t>Tours del distrito anfitrión (opcionales, pero sugeridos)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355080" y="4434840"/>
            <a:ext cx="516636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83680" y="4599431"/>
            <a:ext cx="411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7A800"/>
                </a:solidFill>
                <a:latin typeface="Aptos"/>
              </a:rP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0" y="4430161"/>
            <a:ext cx="40690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dirty="0" err="1">
                <a:solidFill>
                  <a:srgbClr val="232A34"/>
                </a:solidFill>
                <a:latin typeface="Aptos"/>
              </a:rPr>
              <a:t>Fondo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de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emergencia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en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efectivo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según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el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país</a:t>
            </a:r>
            <a:r>
              <a:rPr sz="24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400" b="0" dirty="0" err="1">
                <a:solidFill>
                  <a:srgbClr val="232A34"/>
                </a:solidFill>
                <a:latin typeface="Aptos"/>
              </a:rPr>
              <a:t>anfitrión</a:t>
            </a:r>
            <a:endParaRPr sz="24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2920" y="6473952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2305B"/>
                </a:solidFill>
                <a:latin typeface="Aptos"/>
              </a:rPr>
              <a:t>ROTARY YOUTH EXCHANGE • DISTRITO 4185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09760" y="6473952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12305B"/>
                </a:solidFill>
                <a:latin typeface="Aptos"/>
              </a:rPr>
              <a:t>Generación 2027–2028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270CB68-2FD7-749B-9E51-8F438441EA27}"/>
              </a:ext>
            </a:extLst>
          </p:cNvPr>
          <p:cNvGrpSpPr/>
          <p:nvPr/>
        </p:nvGrpSpPr>
        <p:grpSpPr>
          <a:xfrm>
            <a:off x="7852882" y="138396"/>
            <a:ext cx="4057177" cy="705212"/>
            <a:chOff x="7852882" y="138396"/>
            <a:chExt cx="4057177" cy="705212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96C6417-F4F6-1C8C-BC7E-95249D176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2882" y="224176"/>
              <a:ext cx="2570064" cy="59620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02244C0-2025-D0F1-6F22-D4A5D6482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67059" y="138396"/>
              <a:ext cx="1143000" cy="7052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320040"/>
            <a:ext cx="502920" cy="73152"/>
          </a:xfrm>
          <a:prstGeom prst="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201168"/>
            <a:ext cx="104241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FFFFFF"/>
                </a:solidFill>
                <a:latin typeface="Aptos"/>
              </a:rPr>
              <a:t>¿</a:t>
            </a:r>
            <a:r>
              <a:rPr sz="2400" b="1" dirty="0" err="1">
                <a:solidFill>
                  <a:srgbClr val="FFFFFF"/>
                </a:solidFill>
                <a:latin typeface="Aptos"/>
              </a:rPr>
              <a:t>Cómo</a:t>
            </a:r>
            <a:r>
              <a:rPr sz="2400" b="1" dirty="0">
                <a:solidFill>
                  <a:srgbClr val="FFFFFF"/>
                </a:solidFill>
                <a:latin typeface="Aptos"/>
              </a:rPr>
              <a:t> se </a:t>
            </a:r>
            <a:r>
              <a:rPr sz="2400" b="1" dirty="0" err="1">
                <a:solidFill>
                  <a:srgbClr val="FFFFFF"/>
                </a:solidFill>
                <a:latin typeface="Aptos"/>
              </a:rPr>
              <a:t>seleccionan</a:t>
            </a:r>
            <a:r>
              <a:rPr sz="24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FFFFFF"/>
                </a:solidFill>
                <a:latin typeface="Aptos"/>
              </a:rPr>
              <a:t>los</a:t>
            </a:r>
            <a:r>
              <a:rPr sz="24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FFFFFF"/>
                </a:solidFill>
                <a:latin typeface="Aptos"/>
              </a:rPr>
              <a:t>participantes</a:t>
            </a:r>
            <a:r>
              <a:rPr sz="2400" b="1" dirty="0">
                <a:solidFill>
                  <a:srgbClr val="FFFFFF"/>
                </a:solidFill>
                <a:latin typeface="Aptos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417320"/>
            <a:ext cx="1828800" cy="713232"/>
          </a:xfrm>
          <a:prstGeom prst="round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545336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40%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26080" y="1527048"/>
            <a:ext cx="80467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dirty="0" err="1">
                <a:solidFill>
                  <a:srgbClr val="232A34"/>
                </a:solidFill>
                <a:latin typeface="Aptos"/>
              </a:rPr>
              <a:t>Promedio</a:t>
            </a:r>
            <a:r>
              <a:rPr sz="2800" b="0" dirty="0">
                <a:solidFill>
                  <a:srgbClr val="232A34"/>
                </a:solidFill>
                <a:latin typeface="Aptos"/>
              </a:rPr>
              <a:t> escolar del </a:t>
            </a:r>
            <a:r>
              <a:rPr sz="2800" b="0" dirty="0" err="1">
                <a:solidFill>
                  <a:srgbClr val="232A34"/>
                </a:solidFill>
                <a:latin typeface="Aptos"/>
              </a:rPr>
              <a:t>año</a:t>
            </a:r>
            <a:r>
              <a:rPr sz="28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800" b="0" dirty="0" err="1">
                <a:solidFill>
                  <a:srgbClr val="232A34"/>
                </a:solidFill>
                <a:latin typeface="Aptos"/>
              </a:rPr>
              <a:t>inmediato</a:t>
            </a:r>
            <a:r>
              <a:rPr sz="2800" b="0" dirty="0">
                <a:solidFill>
                  <a:srgbClr val="232A34"/>
                </a:solidFill>
                <a:latin typeface="Aptos"/>
              </a:rPr>
              <a:t> anterior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2441448"/>
            <a:ext cx="1828800" cy="713232"/>
          </a:xfrm>
          <a:prstGeom prst="round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14400" y="2569464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30%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551176"/>
            <a:ext cx="80467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>
                <a:solidFill>
                  <a:srgbClr val="232A34"/>
                </a:solidFill>
                <a:latin typeface="Aptos"/>
              </a:rPr>
              <a:t>Examen de evaluación del 5 de diciembre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3465576"/>
            <a:ext cx="1828800" cy="713232"/>
          </a:xfrm>
          <a:prstGeom prst="round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14400" y="3593592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20%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6080" y="3575304"/>
            <a:ext cx="80467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>
                <a:solidFill>
                  <a:srgbClr val="232A34"/>
                </a:solidFill>
                <a:latin typeface="Aptos"/>
              </a:rPr>
              <a:t>Entrevista virtual o presencial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4489704"/>
            <a:ext cx="1828800" cy="713232"/>
          </a:xfrm>
          <a:prstGeom prst="round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14400" y="4617720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10%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599432"/>
            <a:ext cx="80467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>
                <a:solidFill>
                  <a:srgbClr val="232A34"/>
                </a:solidFill>
                <a:latin typeface="Aptos"/>
              </a:rPr>
              <a:t>Video de participación, servicio o liderazgo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" y="5623560"/>
            <a:ext cx="10561320" cy="502920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005840" y="5733288"/>
            <a:ext cx="10195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0" dirty="0">
                <a:solidFill>
                  <a:srgbClr val="12305B"/>
                </a:solidFill>
                <a:latin typeface="Aptos"/>
              </a:rPr>
              <a:t>Video: </a:t>
            </a:r>
            <a:r>
              <a:rPr b="0" dirty="0" err="1">
                <a:solidFill>
                  <a:srgbClr val="12305B"/>
                </a:solidFill>
                <a:latin typeface="Aptos"/>
              </a:rPr>
              <a:t>duración</a:t>
            </a:r>
            <a:r>
              <a:rPr b="0" dirty="0">
                <a:solidFill>
                  <a:srgbClr val="12305B"/>
                </a:solidFill>
                <a:latin typeface="Aptos"/>
              </a:rPr>
              <a:t> de 1 a 3 </a:t>
            </a:r>
            <a:r>
              <a:rPr b="0" dirty="0" err="1">
                <a:solidFill>
                  <a:srgbClr val="12305B"/>
                </a:solidFill>
                <a:latin typeface="Aptos"/>
              </a:rPr>
              <a:t>minutos</a:t>
            </a:r>
            <a:r>
              <a:rPr b="0" dirty="0">
                <a:solidFill>
                  <a:srgbClr val="12305B"/>
                </a:solidFill>
                <a:latin typeface="Aptos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73952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2305B"/>
                </a:solidFill>
                <a:latin typeface="Aptos"/>
              </a:rPr>
              <a:t>ROTARY YOUTH EXCHANGE • DISTRITO 4185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509760" y="6473952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12305B"/>
                </a:solidFill>
                <a:latin typeface="Aptos"/>
              </a:rPr>
              <a:t>Generación 2027–2028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D7C645-3E97-3C49-BBC7-A0848B280631}"/>
              </a:ext>
            </a:extLst>
          </p:cNvPr>
          <p:cNvGrpSpPr/>
          <p:nvPr/>
        </p:nvGrpSpPr>
        <p:grpSpPr>
          <a:xfrm>
            <a:off x="7852882" y="138396"/>
            <a:ext cx="4057177" cy="705212"/>
            <a:chOff x="7852882" y="138396"/>
            <a:chExt cx="4057177" cy="705212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AB258E6-654A-537C-504B-2820ACA1B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2882" y="224176"/>
              <a:ext cx="2570064" cy="596209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BAC43D4-39C0-3FB0-D8ED-F168833F9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67059" y="138396"/>
              <a:ext cx="1143000" cy="7052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320040"/>
            <a:ext cx="502920" cy="73152"/>
          </a:xfrm>
          <a:prstGeom prst="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201168"/>
            <a:ext cx="10424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Calendario clave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234440"/>
            <a:ext cx="1965960" cy="566928"/>
          </a:xfrm>
          <a:prstGeom prst="round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1362456"/>
            <a:ext cx="1783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dirty="0">
                <a:solidFill>
                  <a:srgbClr val="12305B"/>
                </a:solidFill>
                <a:latin typeface="Aptos"/>
              </a:rPr>
              <a:t>30 NOV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1800" y="1325880"/>
            <a:ext cx="83667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000" b="0" dirty="0">
                <a:solidFill>
                  <a:srgbClr val="232A34"/>
                </a:solidFill>
                <a:latin typeface="Aptos"/>
              </a:rPr>
              <a:t>Fecha limite para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Inscripción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$4,500 • 1er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pago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$18,000 •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envío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de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solicitud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escaneada</a:t>
            </a:r>
            <a:endParaRPr sz="20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31520" y="2039112"/>
            <a:ext cx="1965960" cy="566928"/>
          </a:xfrm>
          <a:prstGeom prst="round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22960" y="2167128"/>
            <a:ext cx="1783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>
                <a:solidFill>
                  <a:srgbClr val="12305B"/>
                </a:solidFill>
                <a:latin typeface="Aptos"/>
              </a:rPr>
              <a:t>5 DIC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71800" y="2130552"/>
            <a:ext cx="83667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dirty="0" err="1">
                <a:solidFill>
                  <a:srgbClr val="232A34"/>
                </a:solidFill>
                <a:latin typeface="Aptos"/>
              </a:rPr>
              <a:t>Solicitud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física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•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donativo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500/600 USD • examen •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capa</a:t>
            </a:r>
            <a:r>
              <a:rPr lang="es-ES" sz="2000" b="0" dirty="0">
                <a:solidFill>
                  <a:srgbClr val="232A34"/>
                </a:solidFill>
                <a:latin typeface="Aptos"/>
              </a:rPr>
              <a:t>citación</a:t>
            </a:r>
            <a:endParaRPr sz="20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31520" y="2843784"/>
            <a:ext cx="1965960" cy="566928"/>
          </a:xfrm>
          <a:prstGeom prst="round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2960" y="2971800"/>
            <a:ext cx="1783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>
                <a:solidFill>
                  <a:srgbClr val="12305B"/>
                </a:solidFill>
                <a:latin typeface="Aptos"/>
              </a:rPr>
              <a:t>ENE–FEB 2027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2935224"/>
            <a:ext cx="83667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232A34"/>
                </a:solidFill>
                <a:latin typeface="Aptos"/>
              </a:rPr>
              <a:t>Entrevistas presenciales y/o virtuales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3648456"/>
            <a:ext cx="1965960" cy="566928"/>
          </a:xfrm>
          <a:prstGeom prst="round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22960" y="3776472"/>
            <a:ext cx="1783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>
                <a:solidFill>
                  <a:srgbClr val="12305B"/>
                </a:solidFill>
                <a:latin typeface="Aptos"/>
              </a:rPr>
              <a:t>30 ENE 2027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71800" y="3739896"/>
            <a:ext cx="83667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232A34"/>
                </a:solidFill>
                <a:latin typeface="Aptos"/>
              </a:rPr>
              <a:t>Fecha límite para enviar video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4453128"/>
            <a:ext cx="1965960" cy="566928"/>
          </a:xfrm>
          <a:prstGeom prst="round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22960" y="4581144"/>
            <a:ext cx="1783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>
                <a:solidFill>
                  <a:srgbClr val="12305B"/>
                </a:solidFill>
                <a:latin typeface="Aptos"/>
              </a:rPr>
              <a:t>31 ENE 2027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71800" y="4544568"/>
            <a:ext cx="83667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232A34"/>
                </a:solidFill>
                <a:latin typeface="Aptos"/>
              </a:rPr>
              <a:t>Segundo pago de $18,000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5257800"/>
            <a:ext cx="1965960" cy="566928"/>
          </a:xfrm>
          <a:prstGeom prst="round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2960" y="5385816"/>
            <a:ext cx="1783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>
                <a:solidFill>
                  <a:srgbClr val="12305B"/>
                </a:solidFill>
                <a:latin typeface="Aptos"/>
              </a:rPr>
              <a:t>MAR–ABR 2027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71800" y="5349240"/>
            <a:ext cx="83667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232A34"/>
                </a:solidFill>
                <a:latin typeface="Aptos"/>
              </a:rPr>
              <a:t>Asignación de países en sesiones virtuales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473952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2305B"/>
                </a:solidFill>
                <a:latin typeface="Aptos"/>
              </a:rPr>
              <a:t>ROTARY YOUTH EXCHANGE • DISTRITO 4185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09760" y="6473952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12305B"/>
                </a:solidFill>
                <a:latin typeface="Aptos"/>
              </a:rPr>
              <a:t>Generación 2027–2028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5EDB3AD-A0FA-CC86-CFAC-052F7D7C4873}"/>
              </a:ext>
            </a:extLst>
          </p:cNvPr>
          <p:cNvGrpSpPr/>
          <p:nvPr/>
        </p:nvGrpSpPr>
        <p:grpSpPr>
          <a:xfrm>
            <a:off x="7852882" y="138396"/>
            <a:ext cx="4057177" cy="705212"/>
            <a:chOff x="7852882" y="138396"/>
            <a:chExt cx="4057177" cy="705212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F45C516-7E17-5D10-330A-B1294A9AA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2882" y="224176"/>
              <a:ext cx="2570064" cy="59620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B2025CE-FDEE-55F4-F1D9-3761CD1A93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67059" y="138396"/>
              <a:ext cx="1143000" cy="7052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320040"/>
            <a:ext cx="502920" cy="73152"/>
          </a:xfrm>
          <a:prstGeom prst="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201168"/>
            <a:ext cx="10424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¿Cómo se asignan los países?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1325880"/>
            <a:ext cx="594360" cy="594360"/>
          </a:xfrm>
          <a:prstGeom prst="round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387602"/>
            <a:ext cx="5943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5920" y="1380744"/>
            <a:ext cx="96469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dirty="0">
                <a:solidFill>
                  <a:srgbClr val="232A34"/>
                </a:solidFill>
                <a:latin typeface="Aptos"/>
              </a:rPr>
              <a:t>El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proceso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se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realiza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de forma virtual.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594360" cy="594360"/>
          </a:xfrm>
          <a:prstGeom prst="round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2302002"/>
            <a:ext cx="5943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0" y="2295144"/>
            <a:ext cx="96469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232A34"/>
                </a:solidFill>
                <a:latin typeface="Aptos"/>
              </a:rPr>
              <a:t>Cada aspirante elige conforme a su lugar en la lista de resultados.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7240" y="3154680"/>
            <a:ext cx="594360" cy="594360"/>
          </a:xfrm>
          <a:prstGeom prst="round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3216402"/>
            <a:ext cx="5943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5920" y="3209544"/>
            <a:ext cx="96469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232A34"/>
                </a:solidFill>
                <a:latin typeface="Aptos"/>
              </a:rPr>
              <a:t>Se respetan requisitos específicos de cada país o distrito: edad, género, idioma, etc.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7240" y="4069080"/>
            <a:ext cx="594360" cy="594360"/>
          </a:xfrm>
          <a:prstGeom prst="round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4130802"/>
            <a:ext cx="5943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45920" y="4123944"/>
            <a:ext cx="96469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232A34"/>
                </a:solidFill>
                <a:latin typeface="Aptos"/>
              </a:rPr>
              <a:t>Al elegirse una plaza, se retira de la lista para los siguientes participantes.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983480"/>
            <a:ext cx="594360" cy="594360"/>
          </a:xfrm>
          <a:prstGeom prst="round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77240" y="5045202"/>
            <a:ext cx="5943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45920" y="5038344"/>
            <a:ext cx="9646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232A34"/>
                </a:solidFill>
                <a:latin typeface="Aptos"/>
              </a:rPr>
              <a:t>Después de elegir, el aspirante cuenta con 48 horas para aceptar formalmente la plaza.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73952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2305B"/>
                </a:solidFill>
                <a:latin typeface="Aptos"/>
              </a:rPr>
              <a:t>ROTARY YOUTH EXCHANGE • DISTRITO 4185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509760" y="6473952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12305B"/>
                </a:solidFill>
                <a:latin typeface="Aptos"/>
              </a:rPr>
              <a:t>Generación 2027–2028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D0F5CE7-9A8E-6ED0-E686-6753E8DC7062}"/>
              </a:ext>
            </a:extLst>
          </p:cNvPr>
          <p:cNvGrpSpPr/>
          <p:nvPr/>
        </p:nvGrpSpPr>
        <p:grpSpPr>
          <a:xfrm>
            <a:off x="7852882" y="138396"/>
            <a:ext cx="4057177" cy="705212"/>
            <a:chOff x="7852882" y="138396"/>
            <a:chExt cx="4057177" cy="70521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5DC267E-429A-1A3F-D9F7-89EACB9AE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2882" y="224176"/>
              <a:ext cx="2570064" cy="596209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55C8744-78B1-1A44-C866-9D47A6C62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67059" y="138396"/>
              <a:ext cx="1143000" cy="7052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320040"/>
            <a:ext cx="502920" cy="73152"/>
          </a:xfrm>
          <a:prstGeom prst="rect">
            <a:avLst/>
          </a:prstGeom>
          <a:solidFill>
            <a:srgbClr val="F7A800"/>
          </a:solidFill>
          <a:ln>
            <a:solidFill>
              <a:srgbClr val="F7A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111971"/>
            <a:ext cx="10424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FFFFFF"/>
                </a:solidFill>
                <a:latin typeface="Aptos"/>
              </a:rPr>
              <a:t>Una </a:t>
            </a:r>
            <a:r>
              <a:rPr sz="2400" b="1" dirty="0" err="1">
                <a:solidFill>
                  <a:srgbClr val="FFFFFF"/>
                </a:solidFill>
                <a:latin typeface="Aptos"/>
              </a:rPr>
              <a:t>parte</a:t>
            </a:r>
            <a:r>
              <a:rPr sz="24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FFFFFF"/>
                </a:solidFill>
                <a:latin typeface="Aptos"/>
              </a:rPr>
              <a:t>esencial</a:t>
            </a:r>
            <a:r>
              <a:rPr sz="2400" b="1" dirty="0">
                <a:solidFill>
                  <a:srgbClr val="FFFFFF"/>
                </a:solidFill>
                <a:latin typeface="Aptos"/>
              </a:rPr>
              <a:t>: </a:t>
            </a:r>
            <a:r>
              <a:rPr sz="2400" b="1" dirty="0" err="1">
                <a:solidFill>
                  <a:srgbClr val="FFFFFF"/>
                </a:solidFill>
                <a:latin typeface="Aptos"/>
              </a:rPr>
              <a:t>recibir</a:t>
            </a:r>
            <a:r>
              <a:rPr sz="2400" b="1" dirty="0">
                <a:solidFill>
                  <a:srgbClr val="FFFFFF"/>
                </a:solidFill>
                <a:latin typeface="Aptos"/>
              </a:rPr>
              <a:t> a un </a:t>
            </a:r>
            <a:endParaRPr lang="es-ES" sz="2400" b="1" dirty="0">
              <a:solidFill>
                <a:srgbClr val="FFFFFF"/>
              </a:solidFill>
              <a:latin typeface="Aptos"/>
            </a:endParaRPr>
          </a:p>
          <a:p>
            <a:pPr algn="l"/>
            <a:r>
              <a:rPr sz="2400" b="1" dirty="0" err="1">
                <a:solidFill>
                  <a:srgbClr val="FFFFFF"/>
                </a:solidFill>
                <a:latin typeface="Aptos"/>
              </a:rPr>
              <a:t>joven</a:t>
            </a:r>
            <a:r>
              <a:rPr sz="24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FFFFFF"/>
                </a:solidFill>
                <a:latin typeface="Aptos"/>
              </a:rPr>
              <a:t>extranjero</a:t>
            </a:r>
            <a:endParaRPr sz="2400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10789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12305B"/>
                </a:solidFill>
                <a:latin typeface="Aptos"/>
              </a:rPr>
              <a:t>La </a:t>
            </a:r>
            <a:r>
              <a:rPr sz="2400" b="1" dirty="0" err="1">
                <a:solidFill>
                  <a:srgbClr val="12305B"/>
                </a:solidFill>
                <a:latin typeface="Aptos"/>
              </a:rPr>
              <a:t>familia</a:t>
            </a:r>
            <a:r>
              <a:rPr sz="2400" b="1" dirty="0">
                <a:solidFill>
                  <a:srgbClr val="12305B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12305B"/>
                </a:solidFill>
                <a:latin typeface="Aptos"/>
              </a:rPr>
              <a:t>anfitriona</a:t>
            </a:r>
            <a:r>
              <a:rPr sz="2400" b="1" dirty="0">
                <a:solidFill>
                  <a:srgbClr val="12305B"/>
                </a:solidFill>
                <a:latin typeface="Aptos"/>
              </a:rPr>
              <a:t> integra al inbound </a:t>
            </a:r>
            <a:r>
              <a:rPr sz="2400" b="1" dirty="0" err="1">
                <a:solidFill>
                  <a:srgbClr val="12305B"/>
                </a:solidFill>
                <a:latin typeface="Aptos"/>
              </a:rPr>
              <a:t>como</a:t>
            </a:r>
            <a:r>
              <a:rPr sz="2400" b="1" dirty="0">
                <a:solidFill>
                  <a:srgbClr val="12305B"/>
                </a:solidFill>
                <a:latin typeface="Aptos"/>
              </a:rPr>
              <a:t> un </a:t>
            </a:r>
            <a:r>
              <a:rPr sz="2400" b="1" dirty="0" err="1">
                <a:solidFill>
                  <a:srgbClr val="12305B"/>
                </a:solidFill>
                <a:latin typeface="Aptos"/>
              </a:rPr>
              <a:t>miembro</a:t>
            </a:r>
            <a:r>
              <a:rPr sz="2400" b="1" dirty="0">
                <a:solidFill>
                  <a:srgbClr val="12305B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12305B"/>
                </a:solidFill>
                <a:latin typeface="Aptos"/>
              </a:rPr>
              <a:t>más</a:t>
            </a:r>
            <a:r>
              <a:rPr sz="2400" b="1" dirty="0">
                <a:solidFill>
                  <a:srgbClr val="12305B"/>
                </a:solidFill>
                <a:latin typeface="Aptos"/>
              </a:rPr>
              <a:t> de la </a:t>
            </a:r>
            <a:r>
              <a:rPr sz="2400" b="1" dirty="0" err="1">
                <a:solidFill>
                  <a:srgbClr val="12305B"/>
                </a:solidFill>
                <a:latin typeface="Aptos"/>
              </a:rPr>
              <a:t>familia</a:t>
            </a:r>
            <a:r>
              <a:rPr sz="2400" b="1" dirty="0">
                <a:solidFill>
                  <a:srgbClr val="12305B"/>
                </a:solidFill>
                <a:latin typeface="Aptos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965960"/>
            <a:ext cx="5166360" cy="841248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2048838"/>
            <a:ext cx="47091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dirty="0" err="1">
                <a:solidFill>
                  <a:srgbClr val="232A34"/>
                </a:solidFill>
                <a:latin typeface="Aptos"/>
              </a:rPr>
              <a:t>Alimentación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,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artículos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de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primera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necesidad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y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convivencia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familiar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965960"/>
            <a:ext cx="5166360" cy="841248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83680" y="2048838"/>
            <a:ext cx="47091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000" dirty="0">
                <a:solidFill>
                  <a:srgbClr val="232A34"/>
                </a:solidFill>
                <a:latin typeface="Aptos"/>
              </a:rPr>
              <a:t>T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ransporte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y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asistencia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a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actividades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obligatorias</a:t>
            </a:r>
            <a:endParaRPr sz="20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85800" y="3108960"/>
            <a:ext cx="5166360" cy="841248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14400" y="3191838"/>
            <a:ext cx="47091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dirty="0" err="1">
                <a:solidFill>
                  <a:srgbClr val="232A34"/>
                </a:solidFill>
                <a:latin typeface="Aptos"/>
              </a:rPr>
              <a:t>Apoyo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con residencia temporal,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línea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telefónica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y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escuela</a:t>
            </a:r>
            <a:endParaRPr sz="20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355080" y="3108960"/>
            <a:ext cx="5166360" cy="841248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83680" y="3264408"/>
            <a:ext cx="47091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232A34"/>
                </a:solidFill>
                <a:latin typeface="Aptos"/>
              </a:rPr>
              <a:t>Útiles y uniforme, cuando corresponda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4251960"/>
            <a:ext cx="5166360" cy="841248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14400" y="4305810"/>
            <a:ext cx="47091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dirty="0" err="1">
                <a:solidFill>
                  <a:srgbClr val="232A34"/>
                </a:solidFill>
                <a:latin typeface="Aptos"/>
              </a:rPr>
              <a:t>Cumplir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protocolos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de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permisos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y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cambios</a:t>
            </a:r>
            <a:r>
              <a:rPr sz="2000" b="0" dirty="0">
                <a:solidFill>
                  <a:srgbClr val="232A34"/>
                </a:solidFill>
                <a:latin typeface="Aptos"/>
              </a:rPr>
              <a:t> de </a:t>
            </a:r>
            <a:r>
              <a:rPr sz="2000" b="0" dirty="0" err="1">
                <a:solidFill>
                  <a:srgbClr val="232A34"/>
                </a:solidFill>
                <a:latin typeface="Aptos"/>
              </a:rPr>
              <a:t>familia</a:t>
            </a:r>
            <a:endParaRPr sz="2000" b="0" dirty="0">
              <a:solidFill>
                <a:srgbClr val="232A34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355080" y="4251960"/>
            <a:ext cx="5166360" cy="841248"/>
          </a:xfrm>
          <a:prstGeom prst="roundRect">
            <a:avLst/>
          </a:prstGeom>
          <a:solidFill>
            <a:srgbClr val="FFFFFF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583680" y="4305810"/>
            <a:ext cx="47091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232A34"/>
                </a:solidFill>
                <a:latin typeface="Aptos"/>
              </a:rPr>
              <a:t>Hogar limpio, cama individual y condiciones adecuadas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473952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2305B"/>
                </a:solidFill>
                <a:latin typeface="Aptos"/>
              </a:rPr>
              <a:t>ROTARY YOUTH EXCHANGE • DISTRITO 4185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09760" y="6473952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12305B"/>
                </a:solidFill>
                <a:latin typeface="Aptos"/>
              </a:rPr>
              <a:t>Generación 2027–2028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9BAD6AA-6EFA-02CA-B4F5-CE1142EF6770}"/>
              </a:ext>
            </a:extLst>
          </p:cNvPr>
          <p:cNvGrpSpPr/>
          <p:nvPr/>
        </p:nvGrpSpPr>
        <p:grpSpPr>
          <a:xfrm>
            <a:off x="7852882" y="138396"/>
            <a:ext cx="4057177" cy="705212"/>
            <a:chOff x="7852882" y="138396"/>
            <a:chExt cx="4057177" cy="70521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B8E48BE-D973-62C1-241F-92279F1E1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2882" y="224176"/>
              <a:ext cx="2570064" cy="59620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5967AB8-3D2B-DC2C-38D3-8C063E28B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67059" y="138396"/>
              <a:ext cx="1143000" cy="7052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12305B"/>
          </a:solidFill>
          <a:ln>
            <a:solidFill>
              <a:srgbClr val="1230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645920"/>
            <a:ext cx="10789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12305B"/>
                </a:solidFill>
                <a:latin typeface="Aptos"/>
              </a:rPr>
              <a:t>¿Te gustaría vivir esta experiencia?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2468880"/>
            <a:ext cx="97840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>
                <a:solidFill>
                  <a:srgbClr val="232A34"/>
                </a:solidFill>
                <a:latin typeface="Aptos"/>
              </a:rPr>
              <a:t>Acércate a tu Club Rotario patrocinador y conoce todos los detalles de la convocatoria 2027–2028.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05840" y="3657600"/>
            <a:ext cx="10195560" cy="1600200"/>
          </a:xfrm>
          <a:prstGeom prst="roundRect">
            <a:avLst/>
          </a:prstGeom>
          <a:solidFill>
            <a:srgbClr val="F5F7FA"/>
          </a:solidFill>
          <a:ln>
            <a:solidFill>
              <a:srgbClr val="E0E7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234440" y="3679421"/>
            <a:ext cx="97383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F7A800"/>
                </a:solidFill>
                <a:latin typeface="Aptos"/>
              </a:rPr>
              <a:t>DATOS DE CONTACTO DEL CLUB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7320" y="4223762"/>
            <a:ext cx="9372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0" dirty="0">
                <a:solidFill>
                  <a:srgbClr val="232A34"/>
                </a:solidFill>
                <a:latin typeface="Aptos"/>
              </a:rPr>
              <a:t>Club </a:t>
            </a:r>
            <a:r>
              <a:rPr b="0" dirty="0" err="1">
                <a:solidFill>
                  <a:srgbClr val="232A34"/>
                </a:solidFill>
                <a:latin typeface="Aptos"/>
              </a:rPr>
              <a:t>Rotario</a:t>
            </a:r>
            <a:r>
              <a:rPr b="0" dirty="0">
                <a:solidFill>
                  <a:srgbClr val="232A34"/>
                </a:solidFill>
                <a:latin typeface="Aptos"/>
              </a:rPr>
              <a:t>: __________________________________________
</a:t>
            </a:r>
            <a:r>
              <a:rPr b="0" dirty="0" err="1">
                <a:solidFill>
                  <a:srgbClr val="232A34"/>
                </a:solidFill>
                <a:latin typeface="Aptos"/>
              </a:rPr>
              <a:t>Contacto</a:t>
            </a:r>
            <a:r>
              <a:rPr b="0" dirty="0">
                <a:solidFill>
                  <a:srgbClr val="232A34"/>
                </a:solidFill>
                <a:latin typeface="Aptos"/>
              </a:rPr>
              <a:t> / YEO: ________________________________________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897655"/>
            <a:ext cx="9372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0" dirty="0" err="1">
                <a:solidFill>
                  <a:srgbClr val="232A34"/>
                </a:solidFill>
                <a:latin typeface="Aptos"/>
              </a:rPr>
              <a:t>Teléfono</a:t>
            </a:r>
            <a:r>
              <a:rPr b="0" dirty="0">
                <a:solidFill>
                  <a:srgbClr val="232A34"/>
                </a:solidFill>
                <a:latin typeface="Aptos"/>
              </a:rPr>
              <a:t> / WhatsApp: ____________________    Redes / </a:t>
            </a:r>
            <a:r>
              <a:rPr b="0" dirty="0" err="1">
                <a:solidFill>
                  <a:srgbClr val="232A34"/>
                </a:solidFill>
                <a:latin typeface="Aptos"/>
              </a:rPr>
              <a:t>correo</a:t>
            </a:r>
            <a:r>
              <a:rPr b="0" dirty="0">
                <a:solidFill>
                  <a:srgbClr val="232A34"/>
                </a:solidFill>
                <a:latin typeface="Aptos"/>
              </a:rPr>
              <a:t>: ____________________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589788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12305B"/>
                </a:solidFill>
                <a:latin typeface="Aptos"/>
              </a:rPr>
              <a:t>Programa de Intercambio de Jóvenes Rotary • Distrito 4185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73952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2305B"/>
                </a:solidFill>
                <a:latin typeface="Aptos"/>
              </a:rPr>
              <a:t>ROTARY YOUTH EXCHANGE • DISTRITO 4185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09760" y="6473952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12305B"/>
                </a:solidFill>
                <a:latin typeface="Aptos"/>
              </a:rPr>
              <a:t>Generación 2027–2028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9FF78A4-DA14-D8E8-9CBF-79BADAD3CB36}"/>
              </a:ext>
            </a:extLst>
          </p:cNvPr>
          <p:cNvGrpSpPr/>
          <p:nvPr/>
        </p:nvGrpSpPr>
        <p:grpSpPr>
          <a:xfrm>
            <a:off x="7852882" y="138396"/>
            <a:ext cx="4057177" cy="705212"/>
            <a:chOff x="7852882" y="138396"/>
            <a:chExt cx="4057177" cy="70521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0AB4951-C9BD-F145-42CC-953103453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2882" y="224176"/>
              <a:ext cx="2570064" cy="59620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A10ADFB-A9DC-B14A-815A-593CB142A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67059" y="138396"/>
              <a:ext cx="1143000" cy="7052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667</Words>
  <Application>Microsoft Office PowerPoint</Application>
  <PresentationFormat>Panorámica</PresentationFormat>
  <Paragraphs>116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Direccion</dc:creator>
  <cp:keywords/>
  <dc:description>generated using python-pptx</dc:description>
  <cp:lastModifiedBy>Grupo Madei</cp:lastModifiedBy>
  <cp:revision>3</cp:revision>
  <dcterms:created xsi:type="dcterms:W3CDTF">2013-01-27T09:14:16Z</dcterms:created>
  <dcterms:modified xsi:type="dcterms:W3CDTF">2026-08-19T23:05:05Z</dcterms:modified>
  <cp:category/>
</cp:coreProperties>
</file>